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50" r:id="rId5"/>
    <p:sldId id="357" r:id="rId6"/>
    <p:sldId id="365" r:id="rId7"/>
    <p:sldId id="351" r:id="rId8"/>
    <p:sldId id="363" r:id="rId9"/>
    <p:sldId id="366" r:id="rId10"/>
    <p:sldId id="348" r:id="rId11"/>
    <p:sldId id="352" r:id="rId12"/>
    <p:sldId id="356" r:id="rId13"/>
    <p:sldId id="353" r:id="rId14"/>
    <p:sldId id="362" r:id="rId15"/>
    <p:sldId id="355" r:id="rId16"/>
    <p:sldId id="354" r:id="rId17"/>
    <p:sldId id="361" r:id="rId18"/>
    <p:sldId id="360" r:id="rId19"/>
    <p:sldId id="367" r:id="rId20"/>
    <p:sldId id="3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1D1"/>
    <a:srgbClr val="FFFFFF"/>
    <a:srgbClr val="004B8D"/>
    <a:srgbClr val="4B7D56"/>
    <a:srgbClr val="6F7F49"/>
    <a:srgbClr val="607137"/>
    <a:srgbClr val="349EC8"/>
    <a:srgbClr val="003399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130FD-5AA3-4C04-9022-5F48C33FBB71}" v="38" dt="2025-02-07T23:22:52.57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 varScale="1">
        <p:scale>
          <a:sx n="89" d="100"/>
          <a:sy n="89" d="100"/>
        </p:scale>
        <p:origin x="64" y="33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7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4318-E071-B46F-C14E-28715D2A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AA0A8-FA4F-3F8A-B0CC-C961DCC1E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C7D4C-BBCB-999A-4CC0-E351D1A62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C00B-6162-8627-5A03-AD6517D7F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0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1552F-2939-1326-4BCB-24E765BB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A6006-24AA-414C-101E-80872FE49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23B3B-F9EC-C2DF-4F4F-D34BF6E67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3ACA-96F1-D6FF-ACFF-46A75016D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2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FE6B0-69F7-0B6E-AA36-48349B33B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E7DDE-4E19-6C89-45B1-2182F236B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55BFF-FE4C-1E7B-E75C-EF2B346D2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8D5B4-2099-DD50-DB6A-3C086CAFA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9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41F07-CB1E-E72C-DB9E-DE0CEAE44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DEF78-7358-5AA6-9ED5-39FC3F6F0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9C4E83-E213-791D-2B05-45DAD0E4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9AD7A-7EC6-BF83-FB0A-26EFDF2D4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73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7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2B16F-6FD3-9322-AA4B-902D0397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F600C-7AF1-6068-0AE6-53A2CA415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5B16B-2DCC-F899-4F87-7B8023E31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61F81-D2F5-CDE5-BFCE-6BBE260DE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68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36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032C2-E670-0B0F-DDE7-1CE19A9BA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89F37-6678-F7F4-60F2-3D68CA0F5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C0250-86A5-DF44-5FFB-80F6F02C3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640A3-ACCC-268E-FEE8-7D4AFBB6F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6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96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bg>
      <p:bgPr>
        <a:solidFill>
          <a:schemeClr val="tx2">
            <a:lumMod val="25000"/>
            <a:lumOff val="75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1" y="2058669"/>
            <a:ext cx="6490369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1"/>
            <a:ext cx="3002755" cy="242096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3" name="Picture 1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BF37B33-D42F-2174-CB1A-9F1F35935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9394" y="4479637"/>
            <a:ext cx="5828145" cy="27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22EAA-5BD6-F476-E539-7FA60AAE2E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9105" t="262" r="38516" b="-262"/>
          <a:stretch/>
        </p:blipFill>
        <p:spPr>
          <a:xfrm>
            <a:off x="9522690" y="-1"/>
            <a:ext cx="2743201" cy="6894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C6F340-8ECC-4EA7-9436-E3892A64BAE9}"/>
              </a:ext>
            </a:extLst>
          </p:cNvPr>
          <p:cNvSpPr/>
          <p:nvPr userDrawn="1"/>
        </p:nvSpPr>
        <p:spPr>
          <a:xfrm>
            <a:off x="-1" y="-92364"/>
            <a:ext cx="5255491" cy="6950364"/>
          </a:xfrm>
          <a:prstGeom prst="rect">
            <a:avLst/>
          </a:prstGeom>
          <a:solidFill>
            <a:srgbClr val="349E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AB7F897-6521-25EA-0EF6-CE3044566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2107" r="29650" b="25424"/>
          <a:stretch/>
        </p:blipFill>
        <p:spPr>
          <a:xfrm>
            <a:off x="-2" y="2100406"/>
            <a:ext cx="5255491" cy="48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6" r:id="rId10"/>
    <p:sldLayoutId id="2147483703" r:id="rId11"/>
    <p:sldLayoutId id="2147483704" r:id="rId12"/>
    <p:sldLayoutId id="2147483705" r:id="rId13"/>
    <p:sldLayoutId id="214748365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eumeoiWPMIuRuIr5ZdDG_t6GimglS8OM/view?usp=drive_link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sgutulsa.itch.io/ccus-game" TargetMode="External"/><Relationship Id="rId2" Type="http://schemas.openxmlformats.org/officeDocument/2006/relationships/hyperlink" Target="https://github.com/csg-utulsa/CC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kram-burris@utulsa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factory&#10;&#10;AI-generated content may be incorrect.">
            <a:extLst>
              <a:ext uri="{FF2B5EF4-FFF2-40B4-BE49-F238E27FC236}">
                <a16:creationId xmlns:a16="http://schemas.microsoft.com/office/drawing/2014/main" id="{4DEE1D45-EAC3-519B-C37D-8BB3B06B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0" b="24298"/>
          <a:stretch/>
        </p:blipFill>
        <p:spPr>
          <a:xfrm>
            <a:off x="0" y="0"/>
            <a:ext cx="12191980" cy="685800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B1AB8566-451B-961B-F3B9-819146FC2D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A97B98-34B1-F8A3-EC69-9765DFFBB3E4}"/>
              </a:ext>
            </a:extLst>
          </p:cNvPr>
          <p:cNvSpPr/>
          <p:nvPr/>
        </p:nvSpPr>
        <p:spPr>
          <a:xfrm>
            <a:off x="-92870" y="5415756"/>
            <a:ext cx="12284869" cy="1177926"/>
          </a:xfrm>
          <a:prstGeom prst="roundRect">
            <a:avLst/>
          </a:prstGeom>
          <a:gradFill>
            <a:gsLst>
              <a:gs pos="75000">
                <a:srgbClr val="FBFDFD">
                  <a:alpha val="50000"/>
                </a:srgbClr>
              </a:gs>
              <a:gs pos="1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2DD42D1-4459-404F-5399-4E2A8955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" y="5531645"/>
            <a:ext cx="2650331" cy="9723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F48DE0-982D-E77A-F79C-D5EF23F6E75E}"/>
              </a:ext>
            </a:extLst>
          </p:cNvPr>
          <p:cNvSpPr txBox="1"/>
          <p:nvPr/>
        </p:nvSpPr>
        <p:spPr>
          <a:xfrm>
            <a:off x="2693355" y="5558999"/>
            <a:ext cx="7584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4B8D"/>
                </a:solidFill>
                <a:latin typeface="+mj-lt"/>
                <a:ea typeface="Roboto" panose="02000000000000000000" pitchFamily="2" charset="0"/>
              </a:rPr>
              <a:t>Computer Simulation &amp; Gaming (CSG) Student Development Project</a:t>
            </a:r>
          </a:p>
        </p:txBody>
      </p:sp>
    </p:spTree>
    <p:extLst>
      <p:ext uri="{BB962C8B-B14F-4D97-AF65-F5344CB8AC3E}">
        <p14:creationId xmlns:p14="http://schemas.microsoft.com/office/powerpoint/2010/main" val="63460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80AE784-9C26-CD2C-5492-B968EA47B2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3071" t="23563" r="45154" b="32132"/>
          <a:stretch/>
        </p:blipFill>
        <p:spPr>
          <a:xfrm>
            <a:off x="6400800" y="1644079"/>
            <a:ext cx="7386762" cy="2483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EB9CDD04-4AEE-2599-A656-A28D6C907F58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Current Development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927D82E-FF13-7200-F49C-F943BD61F914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61173" y="1407955"/>
            <a:ext cx="5732102" cy="498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25000"/>
              </a:lnSpc>
              <a:spcAft>
                <a:spcPts val="1200"/>
              </a:spcAft>
              <a:buNone/>
            </a:pPr>
            <a:r>
              <a:rPr lang="en-US" sz="1800" dirty="0"/>
              <a:t>✅ </a:t>
            </a:r>
            <a:r>
              <a:rPr lang="en-US" sz="1800" b="1" dirty="0"/>
              <a:t>City-building mechanics</a:t>
            </a:r>
            <a:r>
              <a:rPr lang="en-US" sz="1800" dirty="0"/>
              <a:t>: Focus on balancing emissions, budget, happiness, and time.</a:t>
            </a:r>
          </a:p>
          <a:p>
            <a:pPr marL="0" indent="0">
              <a:lnSpc>
                <a:spcPct val="125000"/>
              </a:lnSpc>
              <a:spcAft>
                <a:spcPts val="1200"/>
              </a:spcAft>
              <a:buNone/>
            </a:pPr>
            <a:r>
              <a:rPr lang="en-US" sz="1800" dirty="0"/>
              <a:t>✅ </a:t>
            </a:r>
            <a:r>
              <a:rPr lang="en-US" sz="1800" b="1" dirty="0"/>
              <a:t>Emissions, budget, and happiness system</a:t>
            </a:r>
            <a:r>
              <a:rPr lang="en-US" sz="1800" dirty="0"/>
              <a:t>: Players can track and manage these key elements in real-time.</a:t>
            </a:r>
          </a:p>
          <a:p>
            <a:pPr marL="0" indent="0">
              <a:lnSpc>
                <a:spcPct val="125000"/>
              </a:lnSpc>
              <a:spcAft>
                <a:spcPts val="1200"/>
              </a:spcAft>
              <a:buNone/>
            </a:pPr>
            <a:r>
              <a:rPr lang="en-US" sz="1800" dirty="0"/>
              <a:t>✅ </a:t>
            </a:r>
            <a:r>
              <a:rPr lang="en-US" sz="1800" b="1" dirty="0"/>
              <a:t>Time Traveler narrative</a:t>
            </a:r>
            <a:r>
              <a:rPr lang="en-US" sz="1800" dirty="0"/>
              <a:t>: Completed the storyline structure, focusing on climate disaster prevention.</a:t>
            </a:r>
          </a:p>
          <a:p>
            <a:pPr marL="0" indent="0">
              <a:lnSpc>
                <a:spcPct val="125000"/>
              </a:lnSpc>
              <a:spcAft>
                <a:spcPts val="1200"/>
              </a:spcAft>
              <a:buNone/>
            </a:pPr>
            <a:r>
              <a:rPr lang="en-US" sz="1800" dirty="0"/>
              <a:t>✅ </a:t>
            </a:r>
            <a:r>
              <a:rPr lang="en-US" sz="1800" b="1" dirty="0"/>
              <a:t>Educational Goals Defined</a:t>
            </a:r>
            <a:endParaRPr lang="en-US" sz="1800" dirty="0"/>
          </a:p>
          <a:p>
            <a:pPr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Initial research on </a:t>
            </a:r>
            <a:r>
              <a:rPr lang="en-US" sz="1800" b="1" dirty="0"/>
              <a:t>CCUS technologies</a:t>
            </a:r>
            <a:r>
              <a:rPr lang="en-US" sz="1800" dirty="0"/>
              <a:t> and their real-world applications.</a:t>
            </a:r>
          </a:p>
          <a:p>
            <a:pPr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Defined </a:t>
            </a:r>
            <a:r>
              <a:rPr lang="en-US" sz="1800" b="1" dirty="0"/>
              <a:t>educational objectives </a:t>
            </a:r>
            <a:r>
              <a:rPr lang="en-US" sz="1800" dirty="0"/>
              <a:t>for integration.</a:t>
            </a:r>
          </a:p>
        </p:txBody>
      </p:sp>
    </p:spTree>
    <p:extLst>
      <p:ext uri="{BB962C8B-B14F-4D97-AF65-F5344CB8AC3E}">
        <p14:creationId xmlns:p14="http://schemas.microsoft.com/office/powerpoint/2010/main" val="90010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FA74-E865-358B-70F4-10CA6A67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65FAF1CC-DB24-C198-1C8E-06124D536921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Concept to Prototype</a:t>
            </a:r>
            <a:endParaRPr lang="en-US" sz="4000" dirty="0"/>
          </a:p>
        </p:txBody>
      </p:sp>
      <p:pic>
        <p:nvPicPr>
          <p:cNvPr id="2" name="Content Placeholder 8" descr="A drawing of a map&#10;&#10;AI-generated content may be incorrect.">
            <a:extLst>
              <a:ext uri="{FF2B5EF4-FFF2-40B4-BE49-F238E27FC236}">
                <a16:creationId xmlns:a16="http://schemas.microsoft.com/office/drawing/2014/main" id="{A0B8DAA9-6818-6CBA-2480-D815C8AA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saturation sat="33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785" r="4980" b="2"/>
          <a:stretch/>
        </p:blipFill>
        <p:spPr>
          <a:xfrm>
            <a:off x="446224" y="1768140"/>
            <a:ext cx="3429189" cy="2443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09691D4-0593-EB82-3E88-10728C1AD9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2" r="4387"/>
          <a:stretch/>
        </p:blipFill>
        <p:spPr>
          <a:xfrm>
            <a:off x="5168099" y="1694307"/>
            <a:ext cx="6591881" cy="3925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55E119A6-E576-A1F0-2CB7-5B42E7D5D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500" y="3879326"/>
            <a:ext cx="3333748" cy="21229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95730E-0623-3D85-C8F2-85883DC36CE9}"/>
              </a:ext>
            </a:extLst>
          </p:cNvPr>
          <p:cNvSpPr txBox="1">
            <a:spLocks/>
          </p:cNvSpPr>
          <p:nvPr/>
        </p:nvSpPr>
        <p:spPr>
          <a:xfrm>
            <a:off x="579288" y="6104038"/>
            <a:ext cx="4887594" cy="48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UI Mockup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2A67112-1152-0AD5-3E5A-2D1E7B5FED48}"/>
              </a:ext>
            </a:extLst>
          </p:cNvPr>
          <p:cNvSpPr txBox="1">
            <a:spLocks/>
          </p:cNvSpPr>
          <p:nvPr/>
        </p:nvSpPr>
        <p:spPr>
          <a:xfrm>
            <a:off x="-294276" y="1311710"/>
            <a:ext cx="4887594" cy="48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 Concept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DF6C8C3-CB60-EC28-0CF1-0796B62F5A43}"/>
              </a:ext>
            </a:extLst>
          </p:cNvPr>
          <p:cNvSpPr txBox="1">
            <a:spLocks/>
          </p:cNvSpPr>
          <p:nvPr/>
        </p:nvSpPr>
        <p:spPr>
          <a:xfrm>
            <a:off x="6096000" y="5861944"/>
            <a:ext cx="4887594" cy="48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Playable Prototype</a:t>
            </a:r>
          </a:p>
        </p:txBody>
      </p:sp>
    </p:spTree>
    <p:extLst>
      <p:ext uri="{BB962C8B-B14F-4D97-AF65-F5344CB8AC3E}">
        <p14:creationId xmlns:p14="http://schemas.microsoft.com/office/powerpoint/2010/main" val="213786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4E521C91-911F-1080-5BB4-140D49F7F841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Gameplay trailer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39BF76-F964-F110-4CDC-37E53D4B53F6}"/>
              </a:ext>
            </a:extLst>
          </p:cNvPr>
          <p:cNvSpPr/>
          <p:nvPr/>
        </p:nvSpPr>
        <p:spPr>
          <a:xfrm>
            <a:off x="0" y="6572250"/>
            <a:ext cx="1220724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5-CCUS-Walkthough-CSGUtulsa">
            <a:hlinkClick r:id="" action="ppaction://media"/>
            <a:extLst>
              <a:ext uri="{FF2B5EF4-FFF2-40B4-BE49-F238E27FC236}">
                <a16:creationId xmlns:a16="http://schemas.microsoft.com/office/drawing/2014/main" id="{77E5F844-236B-F71A-3206-E8E7680A937F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7607" y="1591850"/>
            <a:ext cx="7836786" cy="44084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6C7A94-A7DC-E945-7A1A-6E01FAA424A1}"/>
              </a:ext>
            </a:extLst>
          </p:cNvPr>
          <p:cNvSpPr txBox="1"/>
          <p:nvPr/>
        </p:nvSpPr>
        <p:spPr>
          <a:xfrm>
            <a:off x="0" y="6186190"/>
            <a:ext cx="12207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hlinkClick r:id="rId6"/>
              </a:rPr>
              <a:t>https://drive.google.com/file/d/1eumeoiWPMIuRuIr5ZdDG_t6GimglS8OM/view?usp=drive_link</a:t>
            </a:r>
            <a:endParaRPr lang="en-US" sz="1400" b="1" dirty="0"/>
          </a:p>
          <a:p>
            <a:pPr algn="ctr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3527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8B6B4-BAC9-6E4B-DB97-92CAAE5CB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677889-E56F-33D0-3000-7E542EBB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3" y="72518"/>
            <a:ext cx="10837065" cy="1137446"/>
          </a:xfrm>
        </p:spPr>
        <p:txBody>
          <a:bodyPr/>
          <a:lstStyle/>
          <a:p>
            <a:r>
              <a:rPr lang="en-US" sz="5400" dirty="0"/>
              <a:t>Next Phase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DA747-A54B-EBCE-B224-2A74F1B6FA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173" y="1610822"/>
            <a:ext cx="5486400" cy="45720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🔧 </a:t>
            </a:r>
            <a:r>
              <a:rPr lang="en-US" sz="2400" b="1" dirty="0"/>
              <a:t>Refining the User Interface (UI)</a:t>
            </a: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dirty="0"/>
              <a:t>Improve </a:t>
            </a:r>
            <a:r>
              <a:rPr lang="en-US" b="1" dirty="0"/>
              <a:t>layout</a:t>
            </a:r>
            <a:r>
              <a:rPr lang="en-US" dirty="0"/>
              <a:t>, </a:t>
            </a:r>
            <a:r>
              <a:rPr lang="en-US" b="1" dirty="0"/>
              <a:t>accessibility</a:t>
            </a:r>
            <a:r>
              <a:rPr lang="en-US" dirty="0"/>
              <a:t>, and </a:t>
            </a:r>
            <a:r>
              <a:rPr lang="en-US" b="1" dirty="0"/>
              <a:t>overall user experience</a:t>
            </a:r>
            <a:r>
              <a:rPr lang="en-US" dirty="0"/>
              <a:t> by making menus intuitive and information easy to navigate.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sz="2400" dirty="0"/>
              <a:t>🎓 </a:t>
            </a:r>
            <a:r>
              <a:rPr lang="en-US" sz="2400" b="1" dirty="0"/>
              <a:t>Develop Tutorial &amp; Onboarding</a:t>
            </a: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dirty="0"/>
              <a:t>Create a </a:t>
            </a:r>
            <a:r>
              <a:rPr lang="en-US" b="1" dirty="0"/>
              <a:t>tutorial</a:t>
            </a:r>
            <a:r>
              <a:rPr lang="en-US" dirty="0"/>
              <a:t> to guide players through mechanics and introduce key concepts and feels like a </a:t>
            </a:r>
            <a:r>
              <a:rPr lang="en-US" b="1" dirty="0"/>
              <a:t>natural part of the gameplay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042FD2-DE51-D01E-56D8-AB4E43801D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0284" y="1536827"/>
            <a:ext cx="5486400" cy="45720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🎬 </a:t>
            </a:r>
            <a:r>
              <a:rPr lang="en-US" sz="2400" b="1" dirty="0"/>
              <a:t>Add Animations &amp; Interactivity</a:t>
            </a:r>
          </a:p>
          <a:p>
            <a:pPr>
              <a:lnSpc>
                <a:spcPct val="125000"/>
              </a:lnSpc>
            </a:pPr>
            <a:r>
              <a:rPr lang="en-US" dirty="0"/>
              <a:t>Expand </a:t>
            </a:r>
            <a:r>
              <a:rPr lang="en-US" b="1" dirty="0"/>
              <a:t>animations</a:t>
            </a:r>
            <a:r>
              <a:rPr lang="en-US" dirty="0"/>
              <a:t> and </a:t>
            </a:r>
            <a:r>
              <a:rPr lang="en-US" b="1" dirty="0"/>
              <a:t>interactive elements</a:t>
            </a:r>
            <a:r>
              <a:rPr lang="en-US" dirty="0"/>
              <a:t> to deepen engagement and reinforce key gameplay moments.</a:t>
            </a:r>
          </a:p>
          <a:p>
            <a:pPr>
              <a:lnSpc>
                <a:spcPct val="125000"/>
              </a:lnSpc>
            </a:pPr>
            <a:endParaRPr lang="en-US" dirty="0"/>
          </a:p>
          <a:p>
            <a:pPr>
              <a:lnSpc>
                <a:spcPct val="125000"/>
              </a:lnSpc>
            </a:pPr>
            <a:r>
              <a:rPr lang="en-US" sz="2400" dirty="0"/>
              <a:t>📚 </a:t>
            </a:r>
            <a:r>
              <a:rPr lang="en-US" sz="2400" b="1" dirty="0"/>
              <a:t>Integrate Educational Content</a:t>
            </a: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dirty="0"/>
              <a:t>Implement </a:t>
            </a:r>
            <a:r>
              <a:rPr lang="en-US" b="1" dirty="0"/>
              <a:t>audio</a:t>
            </a:r>
            <a:r>
              <a:rPr lang="en-US" dirty="0"/>
              <a:t> and </a:t>
            </a:r>
            <a:r>
              <a:rPr lang="en-US" b="1" dirty="0"/>
              <a:t>text-based educational content</a:t>
            </a:r>
            <a:r>
              <a:rPr lang="en-US" dirty="0"/>
              <a:t> to teach players about CCUS within the game.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08DE8-DDAF-F942-C0E9-F2D9DB43A87B}"/>
              </a:ext>
            </a:extLst>
          </p:cNvPr>
          <p:cNvSpPr/>
          <p:nvPr/>
        </p:nvSpPr>
        <p:spPr>
          <a:xfrm>
            <a:off x="0" y="6583680"/>
            <a:ext cx="12207240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2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8A63-77F4-8A48-9DBE-4A98FE3FA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CA18097E-37F9-8213-C853-6258DADD0548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Challenges</a:t>
            </a:r>
            <a:endParaRPr lang="en-US" sz="40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540EC02-5D2C-9D72-DEF3-4BCB5E3B5DAC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461173" y="1551146"/>
            <a:ext cx="9970937" cy="375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b="1" dirty="0"/>
              <a:t>💻 Hardware Access</a:t>
            </a:r>
            <a:r>
              <a:rPr lang="en-US" dirty="0"/>
              <a:t>: Many student volunteers lack personal hardware with sufficient specs for Unity development, and available lab equipment isn't dedicated to student research projects.</a:t>
            </a:r>
          </a:p>
          <a:p>
            <a:pPr marL="0" indent="0">
              <a:lnSpc>
                <a:spcPct val="125000"/>
              </a:lnSpc>
              <a:buNone/>
            </a:pPr>
            <a:br>
              <a:rPr lang="en-US" dirty="0"/>
            </a:br>
            <a:r>
              <a:rPr lang="en-US" dirty="0"/>
              <a:t>⏳ </a:t>
            </a:r>
            <a:r>
              <a:rPr lang="en-US" b="1" dirty="0"/>
              <a:t>Volunteer Commitment</a:t>
            </a:r>
            <a:r>
              <a:rPr lang="en-US" dirty="0"/>
              <a:t>: As a volunteer project, it struggles with prioritization, leading to inconsistent availability and slower progress from students.</a:t>
            </a:r>
          </a:p>
          <a:p>
            <a:pPr marL="0" indent="0">
              <a:lnSpc>
                <a:spcPct val="125000"/>
              </a:lnSpc>
              <a:buNone/>
            </a:pPr>
            <a:endParaRPr lang="en-US" dirty="0"/>
          </a:p>
          <a:p>
            <a:pPr marL="0" indent="0">
              <a:lnSpc>
                <a:spcPct val="125000"/>
              </a:lnSpc>
              <a:buNone/>
            </a:pPr>
            <a:r>
              <a:rPr lang="en-US" b="1" dirty="0"/>
              <a:t>💸Limited Funds: </a:t>
            </a:r>
            <a:r>
              <a:rPr lang="en-US" dirty="0"/>
              <a:t>Lack of available funds for purchasing </a:t>
            </a:r>
            <a:br>
              <a:rPr lang="en-US" dirty="0"/>
            </a:br>
            <a:r>
              <a:rPr lang="en-US" dirty="0"/>
              <a:t>tools, licenses &amp; resources to enhance the game features.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934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A5F37-4E88-0863-235D-EF941019B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82431F-D21C-926F-9D3F-DB175273D1A5}"/>
              </a:ext>
            </a:extLst>
          </p:cNvPr>
          <p:cNvSpPr/>
          <p:nvPr/>
        </p:nvSpPr>
        <p:spPr>
          <a:xfrm>
            <a:off x="0" y="6572250"/>
            <a:ext cx="12207240" cy="274320"/>
          </a:xfrm>
          <a:prstGeom prst="rect">
            <a:avLst/>
          </a:prstGeom>
          <a:solidFill>
            <a:srgbClr val="4B7D5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8C4F51-BF80-2A23-E6DE-2B1E4E146A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6876" y="5691589"/>
            <a:ext cx="11193111" cy="742362"/>
          </a:xfrm>
        </p:spPr>
        <p:txBody>
          <a:bodyPr>
            <a:normAutofit/>
          </a:bodyPr>
          <a:lstStyle/>
          <a:p>
            <a:pPr marL="0" indent="0" algn="r">
              <a:lnSpc>
                <a:spcPct val="125000"/>
              </a:lnSpc>
              <a:spcAft>
                <a:spcPts val="2400"/>
              </a:spcAft>
              <a:buNone/>
            </a:pPr>
            <a:r>
              <a:rPr lang="en-US" sz="2400" dirty="0"/>
              <a:t>💰 </a:t>
            </a:r>
            <a:r>
              <a:rPr lang="en-US" sz="2400" b="1" dirty="0"/>
              <a:t>Total Requested: $75,000</a:t>
            </a:r>
            <a:endParaRPr lang="en-US" sz="240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3B3389B-E298-7CA7-A1B6-C3E32FE84889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💵Budgetary Needs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A1C753-5C00-41DE-6C2C-BFE6364C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875777"/>
              </p:ext>
            </p:extLst>
          </p:nvPr>
        </p:nvGraphicFramePr>
        <p:xfrm>
          <a:off x="542012" y="1471870"/>
          <a:ext cx="11107975" cy="408319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991557">
                  <a:extLst>
                    <a:ext uri="{9D8B030D-6E8A-4147-A177-3AD203B41FA5}">
                      <a16:colId xmlns:a16="http://schemas.microsoft.com/office/drawing/2014/main" val="3311101837"/>
                    </a:ext>
                  </a:extLst>
                </a:gridCol>
                <a:gridCol w="1343771">
                  <a:extLst>
                    <a:ext uri="{9D8B030D-6E8A-4147-A177-3AD203B41FA5}">
                      <a16:colId xmlns:a16="http://schemas.microsoft.com/office/drawing/2014/main" val="3120365543"/>
                    </a:ext>
                  </a:extLst>
                </a:gridCol>
                <a:gridCol w="5772647">
                  <a:extLst>
                    <a:ext uri="{9D8B030D-6E8A-4147-A177-3AD203B41FA5}">
                      <a16:colId xmlns:a16="http://schemas.microsoft.com/office/drawing/2014/main" val="489475867"/>
                    </a:ext>
                  </a:extLst>
                </a:gridCol>
              </a:tblGrid>
              <a:tr h="653313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FUNDING CATEGORY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7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D5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AMOUNT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467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7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D5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4676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7D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952172"/>
                  </a:ext>
                </a:extLst>
              </a:tr>
              <a:tr h="1143294">
                <a:tc>
                  <a:txBody>
                    <a:bodyPr/>
                    <a:lstStyle/>
                    <a:p>
                      <a:r>
                        <a:rPr lang="en-US" b="1" dirty="0"/>
                        <a:t>Research PCs for Development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$50,000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Purchase 10 dedicated PCs with necessary specs for game development and research.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4308666"/>
                  </a:ext>
                </a:extLst>
              </a:tr>
              <a:tr h="1143294">
                <a:tc>
                  <a:txBody>
                    <a:bodyPr/>
                    <a:lstStyle/>
                    <a:p>
                      <a:r>
                        <a:rPr lang="en-US" b="1" dirty="0"/>
                        <a:t>Student Compensation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$15,000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 stipends to student volunteers to ensure consistent project dedication.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9086892"/>
                  </a:ext>
                </a:extLst>
              </a:tr>
              <a:tr h="1143294">
                <a:tc>
                  <a:txBody>
                    <a:bodyPr/>
                    <a:lstStyle/>
                    <a:p>
                      <a:r>
                        <a:rPr lang="en-US" b="1" dirty="0"/>
                        <a:t>Development Costs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$10,000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Fund additional software, tools, and resources needed for refining the game.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7D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8800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98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648F-E4F2-F10A-C55F-5616B79A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1AE4B-CE06-0CD7-0349-917E44417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5855" y="1759430"/>
            <a:ext cx="5871892" cy="4603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22222"/>
                </a:solidFill>
              </a:rPr>
              <a:t>Akram Taghavi-Burris - Faculty mentor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Blaine Grimes - Game Designer / 3D Modeler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Ava Boswell – 3D Artist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Zach Hickman - Developer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Brooks Mueller – Level Designer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Chase Mullens – Narrative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Ayden Pingleton – UX Designer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Christoper </a:t>
            </a:r>
            <a:r>
              <a:rPr lang="en-US" sz="2000" b="0" i="0" dirty="0">
                <a:solidFill>
                  <a:srgbClr val="262626"/>
                </a:solidFill>
                <a:effectLst/>
              </a:rPr>
              <a:t>Depalma</a:t>
            </a:r>
            <a:r>
              <a:rPr lang="en-US" sz="2000" dirty="0">
                <a:solidFill>
                  <a:srgbClr val="222222"/>
                </a:solidFill>
              </a:rPr>
              <a:t> – 2D Artist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</a:rPr>
              <a:t>Aidan Pohl - Developer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22222"/>
                </a:solidFill>
                <a:effectLst/>
              </a:rPr>
              <a:t>Haiying Zeng - Sound Designer &amp; Composer</a:t>
            </a:r>
          </a:p>
          <a:p>
            <a:pPr marL="342900" indent="-342900">
              <a:lnSpc>
                <a:spcPct val="13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37F864E-89A8-C3E9-7640-ED5A4E8372CD}"/>
              </a:ext>
            </a:extLst>
          </p:cNvPr>
          <p:cNvSpPr txBox="1">
            <a:spLocks/>
          </p:cNvSpPr>
          <p:nvPr/>
        </p:nvSpPr>
        <p:spPr>
          <a:xfrm>
            <a:off x="5655855" y="136129"/>
            <a:ext cx="6217920" cy="1062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Team</a:t>
            </a:r>
          </a:p>
        </p:txBody>
      </p:sp>
    </p:spTree>
    <p:extLst>
      <p:ext uri="{BB962C8B-B14F-4D97-AF65-F5344CB8AC3E}">
        <p14:creationId xmlns:p14="http://schemas.microsoft.com/office/powerpoint/2010/main" val="190052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C658B-DD4D-625E-F613-8A416ED4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F34A1-56B7-8808-AD59-2F12F85CD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174" y="1840394"/>
            <a:ext cx="7926082" cy="2080491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dirty="0"/>
              <a:t>For more information about our project and our on-going development please visit the links below: </a:t>
            </a:r>
          </a:p>
          <a:p>
            <a:r>
              <a:rPr lang="en-US" b="1" dirty="0">
                <a:hlinkClick r:id="rId2"/>
              </a:rPr>
              <a:t>CCUS Project - GitHub</a:t>
            </a:r>
            <a:endParaRPr lang="en-US" b="1" dirty="0"/>
          </a:p>
          <a:p>
            <a:r>
              <a:rPr lang="en-US" b="1" dirty="0">
                <a:hlinkClick r:id="rId3"/>
              </a:rPr>
              <a:t>CCUS Project on Itch.io</a:t>
            </a:r>
            <a:endParaRPr lang="en-US" b="1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DE7661A-5E2E-2E84-6BBB-8B03EE59651E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Thank You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7506F9C-ED88-E2BB-F659-776DF6D6B4BD}"/>
              </a:ext>
            </a:extLst>
          </p:cNvPr>
          <p:cNvSpPr txBox="1">
            <a:spLocks/>
          </p:cNvSpPr>
          <p:nvPr/>
        </p:nvSpPr>
        <p:spPr>
          <a:xfrm>
            <a:off x="461173" y="4288254"/>
            <a:ext cx="8728547" cy="208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dirty="0"/>
              <a:t>For additional details please contact</a:t>
            </a:r>
          </a:p>
          <a:p>
            <a:r>
              <a:rPr lang="en-US" b="1" dirty="0"/>
              <a:t>Akram Taghavi-Burris </a:t>
            </a:r>
            <a:r>
              <a:rPr lang="en-US" dirty="0"/>
              <a:t>(</a:t>
            </a:r>
            <a:r>
              <a:rPr lang="en-US" b="1" dirty="0">
                <a:hlinkClick r:id="rId4"/>
              </a:rPr>
              <a:t>akram-burris@utulsa.edu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19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7E06-AD4D-28B0-B02D-CAEB0576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438BE-A0CA-CEF0-8E2B-1DD8004691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55855" y="2393341"/>
            <a:ext cx="6135930" cy="406347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3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The </a:t>
            </a:r>
            <a:r>
              <a:rPr lang="en-US" sz="2400" b="1" dirty="0"/>
              <a:t>Untitled CCUS Project </a:t>
            </a:r>
            <a:r>
              <a:rPr lang="en-US" sz="2400" dirty="0"/>
              <a:t>is an </a:t>
            </a:r>
            <a:r>
              <a:rPr lang="en-US" sz="2400" b="1" dirty="0"/>
              <a:t>educational simulation game </a:t>
            </a:r>
            <a:r>
              <a:rPr lang="en-US" sz="2400" dirty="0"/>
              <a:t>designed to teach players about </a:t>
            </a:r>
            <a:r>
              <a:rPr lang="en-US" sz="2400" b="1" dirty="0"/>
              <a:t>carbon emissions </a:t>
            </a:r>
            <a:r>
              <a:rPr lang="en-US" sz="2400" dirty="0"/>
              <a:t>and </a:t>
            </a:r>
            <a:r>
              <a:rPr lang="en-US" sz="2400" b="1" dirty="0"/>
              <a:t>climate change </a:t>
            </a:r>
            <a:r>
              <a:rPr lang="en-US" sz="2400" dirty="0"/>
              <a:t>solutions through </a:t>
            </a:r>
            <a:r>
              <a:rPr lang="en-US" sz="2400" b="1" dirty="0"/>
              <a:t>engaging gameplay</a:t>
            </a:r>
            <a:r>
              <a:rPr lang="en-US" sz="2400" dirty="0"/>
              <a:t>. </a:t>
            </a:r>
          </a:p>
          <a:p>
            <a:pPr marL="0" indent="0">
              <a:lnSpc>
                <a:spcPct val="13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900" dirty="0"/>
          </a:p>
          <a:p>
            <a:pPr marL="0" indent="0">
              <a:lnSpc>
                <a:spcPct val="13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Developed by </a:t>
            </a:r>
            <a:r>
              <a:rPr lang="en-US" sz="2400" b="1" dirty="0"/>
              <a:t>Computer Simulation &amp; Gaming (CSG) </a:t>
            </a:r>
            <a:r>
              <a:rPr lang="en-US" sz="2400" dirty="0"/>
              <a:t>majors at the </a:t>
            </a:r>
            <a:r>
              <a:rPr lang="en-US" sz="2400" b="1" dirty="0"/>
              <a:t>University of Tulsa</a:t>
            </a:r>
            <a:r>
              <a:rPr lang="en-US" sz="2400" dirty="0"/>
              <a:t>, this game aims </a:t>
            </a:r>
            <a:r>
              <a:rPr lang="en-US" sz="2400"/>
              <a:t>to </a:t>
            </a:r>
            <a:r>
              <a:rPr lang="en-US" sz="2400" b="1"/>
              <a:t>raise </a:t>
            </a:r>
            <a:r>
              <a:rPr lang="en-US" sz="2400" b="1" dirty="0"/>
              <a:t>awareness</a:t>
            </a:r>
            <a:r>
              <a:rPr lang="en-US" sz="2400" dirty="0"/>
              <a:t> and inspiring </a:t>
            </a:r>
            <a:r>
              <a:rPr lang="en-US" sz="2400" b="1" dirty="0"/>
              <a:t>sustainable action</a:t>
            </a:r>
            <a:r>
              <a:rPr lang="en-US" sz="2400" dirty="0"/>
              <a:t>, all within a quick, </a:t>
            </a:r>
            <a:r>
              <a:rPr lang="en-US" sz="2400" b="1" dirty="0"/>
              <a:t>impactful learning </a:t>
            </a:r>
            <a:r>
              <a:rPr lang="en-US" sz="2400" dirty="0"/>
              <a:t>module.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01E9F5E0-A058-1396-5817-C672D93C36BC}"/>
              </a:ext>
            </a:extLst>
          </p:cNvPr>
          <p:cNvSpPr txBox="1">
            <a:spLocks/>
          </p:cNvSpPr>
          <p:nvPr/>
        </p:nvSpPr>
        <p:spPr>
          <a:xfrm>
            <a:off x="5655855" y="136129"/>
            <a:ext cx="6217920" cy="1891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356436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A862EC58-EFF1-45BB-9A62-94978BF23D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Untitled CCUS Game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9AEC8A-31F2-980D-0B33-2E84F27EB2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3954" y="1852653"/>
            <a:ext cx="9573370" cy="42459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Caveat Brush" pitchFamily="2" charset="0"/>
              </a:rPr>
              <a:t>Will you rise to the challenge, or will history repeat itself? </a:t>
            </a:r>
          </a:p>
          <a:p>
            <a:pPr marL="0" indent="0" algn="ctr">
              <a:buNone/>
            </a:pPr>
            <a:r>
              <a:rPr lang="en-US" sz="3200" dirty="0">
                <a:latin typeface="Caveat Brush" pitchFamily="2" charset="0"/>
              </a:rPr>
              <a:t>The fate of the city—and the planet—is in your hands.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veat Brush" pitchFamily="2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Caveat Brush" pitchFamily="2" charset="0"/>
              </a:rPr>
              <a:t>Strategize, manage, and transform to build </a:t>
            </a:r>
            <a:br>
              <a:rPr lang="en-US" sz="3200" dirty="0">
                <a:latin typeface="Caveat Brush" pitchFamily="2" charset="0"/>
              </a:rPr>
            </a:br>
            <a:r>
              <a:rPr lang="en-US" sz="3200" dirty="0">
                <a:latin typeface="Caveat Brush" pitchFamily="2" charset="0"/>
              </a:rPr>
              <a:t>a sustainable future or face the consequences.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2534A-B86A-1AE9-51A6-4D0A33C2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3954" y="2091946"/>
            <a:ext cx="2670048" cy="365125"/>
          </a:xfrm>
        </p:spPr>
        <p:txBody>
          <a:bodyPr/>
          <a:lstStyle/>
          <a:p>
            <a:r>
              <a:rPr lang="en-US" sz="9600" dirty="0">
                <a:latin typeface="Baguet Script" panose="00000500000000000000" pitchFamily="2" charset="0"/>
              </a:rPr>
              <a:t>“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DC4CA28-F007-CA4D-5CDD-107B5EAB09EE}"/>
              </a:ext>
            </a:extLst>
          </p:cNvPr>
          <p:cNvSpPr txBox="1">
            <a:spLocks/>
          </p:cNvSpPr>
          <p:nvPr/>
        </p:nvSpPr>
        <p:spPr>
          <a:xfrm rot="10800000">
            <a:off x="6555721" y="3682088"/>
            <a:ext cx="267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latin typeface="Baguet Script" panose="00000500000000000000" pitchFamily="2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09299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8698A1-0366-D5A9-E232-284A4E17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3" y="72518"/>
            <a:ext cx="10837065" cy="1137446"/>
          </a:xfrm>
        </p:spPr>
        <p:txBody>
          <a:bodyPr/>
          <a:lstStyle/>
          <a:p>
            <a:r>
              <a:rPr lang="en-US" sz="5400" dirty="0"/>
              <a:t>Goals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7AB7C-C56B-89CA-91FF-06940B228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1173" y="1536827"/>
            <a:ext cx="5486400" cy="45720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📌 </a:t>
            </a:r>
            <a:r>
              <a:rPr lang="en-US" sz="2800" b="1" dirty="0"/>
              <a:t>Engage &amp; Educate</a:t>
            </a:r>
            <a:br>
              <a:rPr lang="en-US" sz="2400" dirty="0"/>
            </a:br>
            <a:r>
              <a:rPr lang="en-US" dirty="0"/>
              <a:t>Transform complex concepts of </a:t>
            </a:r>
            <a:r>
              <a:rPr lang="en-US" b="1" dirty="0"/>
              <a:t>CCUS</a:t>
            </a:r>
            <a:r>
              <a:rPr lang="en-US" dirty="0"/>
              <a:t> into an </a:t>
            </a:r>
            <a:r>
              <a:rPr lang="en-US" b="1" dirty="0"/>
              <a:t>interactive and immersive gameplay experience.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800" b="1" dirty="0"/>
              <a:t>👥 Engaging for All</a:t>
            </a:r>
            <a:br>
              <a:rPr lang="en-US" sz="2400" dirty="0"/>
            </a:br>
            <a:r>
              <a:rPr lang="en-US" dirty="0"/>
              <a:t>Educational content is designed for </a:t>
            </a:r>
            <a:r>
              <a:rPr lang="en-US" b="1" dirty="0"/>
              <a:t>young learners</a:t>
            </a:r>
            <a:r>
              <a:rPr lang="en-US" dirty="0"/>
              <a:t>, with </a:t>
            </a:r>
            <a:r>
              <a:rPr lang="en-US" b="1" dirty="0"/>
              <a:t>intuitive mechanics</a:t>
            </a:r>
            <a:r>
              <a:rPr lang="en-US" dirty="0"/>
              <a:t> that appeal to a broader audience.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CC874D-FC8B-75AE-DB63-52189A3C1B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0284" y="1536827"/>
            <a:ext cx="5486400" cy="4572000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🌍 </a:t>
            </a:r>
            <a:r>
              <a:rPr lang="en-US" sz="2800" b="1" dirty="0"/>
              <a:t>Real-World Impact</a:t>
            </a:r>
            <a:br>
              <a:rPr lang="en-US" sz="1800" dirty="0"/>
            </a:br>
            <a:r>
              <a:rPr lang="en-US" dirty="0"/>
              <a:t>Empower players to strategize </a:t>
            </a:r>
            <a:r>
              <a:rPr lang="en-US" b="1" dirty="0"/>
              <a:t>real-world CCUS solutions</a:t>
            </a:r>
            <a:r>
              <a:rPr lang="en-US" dirty="0"/>
              <a:t> fostering </a:t>
            </a:r>
            <a:r>
              <a:rPr lang="en-US" b="1" dirty="0"/>
              <a:t>critical thinking</a:t>
            </a:r>
            <a:r>
              <a:rPr lang="en-US" dirty="0"/>
              <a:t> and </a:t>
            </a:r>
            <a:r>
              <a:rPr lang="en-US" b="1" dirty="0"/>
              <a:t>awareness of climate challenges.</a:t>
            </a:r>
          </a:p>
          <a:p>
            <a:pPr>
              <a:lnSpc>
                <a:spcPct val="125000"/>
              </a:lnSpc>
            </a:pPr>
            <a:endParaRPr lang="en-US" sz="1800" dirty="0"/>
          </a:p>
          <a:p>
            <a:pPr>
              <a:lnSpc>
                <a:spcPct val="125000"/>
              </a:lnSpc>
            </a:pPr>
            <a:r>
              <a:rPr lang="en-US" sz="2800" dirty="0"/>
              <a:t>🚀 </a:t>
            </a:r>
            <a:r>
              <a:rPr lang="en-US" sz="2800" b="1" dirty="0"/>
              <a:t>Sustainable Futures</a:t>
            </a:r>
            <a:br>
              <a:rPr lang="en-US" sz="1800" dirty="0"/>
            </a:br>
            <a:r>
              <a:rPr lang="en-US" b="1" dirty="0"/>
              <a:t>Inspire</a:t>
            </a:r>
            <a:r>
              <a:rPr lang="en-US" dirty="0"/>
              <a:t> players to reflect on their </a:t>
            </a:r>
            <a:r>
              <a:rPr lang="en-US" b="1" dirty="0"/>
              <a:t>own communities</a:t>
            </a:r>
            <a:r>
              <a:rPr lang="en-US" dirty="0"/>
              <a:t> and develop </a:t>
            </a:r>
            <a:r>
              <a:rPr lang="en-US" b="1" dirty="0"/>
              <a:t>better habits</a:t>
            </a:r>
            <a:r>
              <a:rPr lang="en-US" dirty="0"/>
              <a:t> for building a </a:t>
            </a:r>
            <a:r>
              <a:rPr lang="en-US" b="1" dirty="0"/>
              <a:t>more sustainable future.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25BA62-DF09-A4F5-E512-43F8D69E35BA}"/>
              </a:ext>
            </a:extLst>
          </p:cNvPr>
          <p:cNvSpPr/>
          <p:nvPr/>
        </p:nvSpPr>
        <p:spPr>
          <a:xfrm>
            <a:off x="0" y="6583680"/>
            <a:ext cx="12207240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1DB3D-2A5F-CCDD-5F6D-7336E377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3C79A-B5E4-BE4E-268C-DBBCCE182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173" y="1348509"/>
            <a:ext cx="8728547" cy="5292435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dirty="0"/>
              <a:t>🌍 </a:t>
            </a:r>
            <a:r>
              <a:rPr lang="en-US" b="1" dirty="0"/>
              <a:t>Learn about CCUS Technologies: </a:t>
            </a:r>
            <a:r>
              <a:rPr lang="en-US" dirty="0"/>
              <a:t>Introduces children to current and future </a:t>
            </a:r>
            <a:r>
              <a:rPr lang="en-US" b="1" dirty="0"/>
              <a:t>carbon capture solutions </a:t>
            </a:r>
            <a:r>
              <a:rPr lang="en-US" dirty="0"/>
              <a:t>and their potential impact on the environment.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dirty="0"/>
              <a:t>⚖️ </a:t>
            </a:r>
            <a:r>
              <a:rPr lang="en-US" b="1" dirty="0"/>
              <a:t>Understand the Balance: </a:t>
            </a:r>
            <a:r>
              <a:rPr lang="en-US" dirty="0"/>
              <a:t>Explores the trade-offs between </a:t>
            </a:r>
            <a:r>
              <a:rPr lang="en-US" b="1" dirty="0"/>
              <a:t>sustainability</a:t>
            </a:r>
            <a:r>
              <a:rPr lang="en-US" dirty="0"/>
              <a:t>, </a:t>
            </a:r>
            <a:r>
              <a:rPr lang="en-US" b="1" dirty="0"/>
              <a:t>cost</a:t>
            </a:r>
            <a:r>
              <a:rPr lang="en-US" dirty="0"/>
              <a:t>, and </a:t>
            </a:r>
            <a:r>
              <a:rPr lang="en-US" b="1" dirty="0"/>
              <a:t>community happiness</a:t>
            </a:r>
            <a:r>
              <a:rPr lang="en-US" dirty="0"/>
              <a:t>, showing real-world decision-making.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dirty="0"/>
              <a:t>💡 </a:t>
            </a:r>
            <a:r>
              <a:rPr lang="en-US" b="1" dirty="0"/>
              <a:t>See the Consequences: </a:t>
            </a:r>
            <a:r>
              <a:rPr lang="en-US" dirty="0"/>
              <a:t>Demonstrates the </a:t>
            </a:r>
            <a:r>
              <a:rPr lang="en-US" b="1" dirty="0"/>
              <a:t>effects of carbon emissions</a:t>
            </a:r>
            <a:r>
              <a:rPr lang="en-US" dirty="0"/>
              <a:t> and the importance of </a:t>
            </a:r>
            <a:r>
              <a:rPr lang="en-US" b="1" dirty="0"/>
              <a:t>reducing emissions </a:t>
            </a:r>
            <a:r>
              <a:rPr lang="en-US" dirty="0"/>
              <a:t>for a sustainable future.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dirty="0"/>
              <a:t>🌱 </a:t>
            </a:r>
            <a:r>
              <a:rPr lang="en-US" b="1" dirty="0"/>
              <a:t>Supports UN Sustainability Goals: </a:t>
            </a:r>
            <a:r>
              <a:rPr lang="en-US" dirty="0"/>
              <a:t>Targets </a:t>
            </a:r>
            <a:r>
              <a:rPr lang="en-US" b="1" u="sng" dirty="0">
                <a:solidFill>
                  <a:srgbClr val="004B8D"/>
                </a:solidFill>
              </a:rPr>
              <a:t>Goal 13 (Climate Action)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004B8D"/>
                </a:solidFill>
              </a:rPr>
              <a:t>Goal 11 (Sustainable Cities and Communities)</a:t>
            </a:r>
            <a:r>
              <a:rPr lang="en-US" u="sng" dirty="0">
                <a:solidFill>
                  <a:srgbClr val="004B8D"/>
                </a:solidFill>
              </a:rPr>
              <a:t> </a:t>
            </a:r>
            <a:r>
              <a:rPr lang="en-US" dirty="0"/>
              <a:t>by empowering players to develop sustainable strategies for the future.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D5A7DAC-E3C7-C150-BF7D-BD8DE04F84DB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Educational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51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F12CF-7F6B-B475-A29A-C8FC0E53B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5D5E6-A2B6-D5CA-5C94-C37A24E2E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38692" y="2083242"/>
            <a:ext cx="6435083" cy="46386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600" dirty="0"/>
              <a:t>🌍 </a:t>
            </a:r>
            <a:r>
              <a:rPr lang="en-US" sz="2600" b="1" dirty="0"/>
              <a:t>SDG 13: Climate Action</a:t>
            </a:r>
            <a:endParaRPr lang="en-US" sz="2600" dirty="0"/>
          </a:p>
          <a:p>
            <a:pPr lvl="1">
              <a:lnSpc>
                <a:spcPct val="125000"/>
              </a:lnSpc>
              <a:spcAft>
                <a:spcPts val="1200"/>
              </a:spcAft>
            </a:pPr>
            <a:r>
              <a:rPr lang="en-US" sz="2300" dirty="0"/>
              <a:t>Focus on </a:t>
            </a:r>
            <a:r>
              <a:rPr lang="en-US" sz="2300" b="1" dirty="0"/>
              <a:t>reducing carbon emissions </a:t>
            </a:r>
            <a:r>
              <a:rPr lang="en-US" sz="2300" dirty="0"/>
              <a:t>through </a:t>
            </a:r>
            <a:r>
              <a:rPr lang="en-US" sz="2300" b="1" dirty="0"/>
              <a:t>CCUS technologies</a:t>
            </a:r>
            <a:r>
              <a:rPr lang="en-US" sz="2300" dirty="0"/>
              <a:t>.</a:t>
            </a:r>
          </a:p>
          <a:p>
            <a:pPr lvl="1">
              <a:lnSpc>
                <a:spcPct val="125000"/>
              </a:lnSpc>
              <a:spcAft>
                <a:spcPts val="1200"/>
              </a:spcAft>
            </a:pPr>
            <a:r>
              <a:rPr lang="en-US" sz="2300" dirty="0"/>
              <a:t>Highlight the urgency of climate action to foster </a:t>
            </a:r>
            <a:r>
              <a:rPr lang="en-US" sz="2300" b="1" dirty="0"/>
              <a:t>awareness</a:t>
            </a:r>
            <a:r>
              <a:rPr lang="en-US" sz="2300" dirty="0"/>
              <a:t> of</a:t>
            </a:r>
            <a:r>
              <a:rPr lang="en-US" sz="2300" b="1" dirty="0"/>
              <a:t> climate change.</a:t>
            </a:r>
          </a:p>
          <a:p>
            <a:pPr lvl="1">
              <a:lnSpc>
                <a:spcPct val="125000"/>
              </a:lnSpc>
              <a:spcAft>
                <a:spcPts val="1200"/>
              </a:spcAft>
            </a:pPr>
            <a:endParaRPr lang="en-US" sz="2300" dirty="0"/>
          </a:p>
          <a:p>
            <a:pPr marL="0" indent="0">
              <a:lnSpc>
                <a:spcPct val="125000"/>
              </a:lnSpc>
              <a:buNone/>
            </a:pPr>
            <a:r>
              <a:rPr lang="en-US" sz="2600" dirty="0"/>
              <a:t>🏙️ </a:t>
            </a:r>
            <a:r>
              <a:rPr lang="en-US" sz="2600" b="1" dirty="0"/>
              <a:t>SDG 11: Sustainable Cities and Communities</a:t>
            </a:r>
            <a:endParaRPr lang="en-US" sz="2600" dirty="0"/>
          </a:p>
          <a:p>
            <a:pPr lvl="1">
              <a:lnSpc>
                <a:spcPct val="125000"/>
              </a:lnSpc>
              <a:spcAft>
                <a:spcPts val="1200"/>
              </a:spcAft>
            </a:pPr>
            <a:r>
              <a:rPr lang="en-US" sz="2300" dirty="0"/>
              <a:t>Emphasizes building </a:t>
            </a:r>
            <a:r>
              <a:rPr lang="en-US" sz="2300" b="1" dirty="0"/>
              <a:t>resilient communities </a:t>
            </a:r>
            <a:r>
              <a:rPr lang="en-US" sz="2300" dirty="0"/>
              <a:t>with a focus on </a:t>
            </a:r>
            <a:r>
              <a:rPr lang="en-US" sz="2300" b="1" dirty="0"/>
              <a:t>environmental sustainability</a:t>
            </a:r>
            <a:r>
              <a:rPr lang="en-US" sz="2300" dirty="0"/>
              <a:t>.</a:t>
            </a:r>
          </a:p>
          <a:p>
            <a:pPr lvl="1">
              <a:lnSpc>
                <a:spcPct val="125000"/>
              </a:lnSpc>
              <a:spcAft>
                <a:spcPts val="1200"/>
              </a:spcAft>
            </a:pPr>
            <a:r>
              <a:rPr lang="en-US" sz="2300" dirty="0"/>
              <a:t>Highlights the balance between </a:t>
            </a:r>
            <a:r>
              <a:rPr lang="en-US" sz="2300" b="1" dirty="0"/>
              <a:t>urban growth</a:t>
            </a:r>
            <a:r>
              <a:rPr lang="en-US" sz="2300" dirty="0"/>
              <a:t>, </a:t>
            </a:r>
            <a:r>
              <a:rPr lang="en-US" sz="2300" b="1" dirty="0"/>
              <a:t>quality of life</a:t>
            </a:r>
            <a:r>
              <a:rPr lang="en-US" sz="2300" dirty="0"/>
              <a:t>, and </a:t>
            </a:r>
            <a:r>
              <a:rPr lang="en-US" sz="2300" b="1" dirty="0"/>
              <a:t>reducing environmental impact</a:t>
            </a:r>
            <a:r>
              <a:rPr lang="en-US" sz="2300" dirty="0"/>
              <a:t>.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7D8DE7D-8B47-84AC-B159-839903CC00BD}"/>
              </a:ext>
            </a:extLst>
          </p:cNvPr>
          <p:cNvSpPr txBox="1">
            <a:spLocks/>
          </p:cNvSpPr>
          <p:nvPr/>
        </p:nvSpPr>
        <p:spPr>
          <a:xfrm>
            <a:off x="5655855" y="247447"/>
            <a:ext cx="6217920" cy="13905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UN sustainable development goals</a:t>
            </a:r>
          </a:p>
        </p:txBody>
      </p:sp>
    </p:spTree>
    <p:extLst>
      <p:ext uri="{BB962C8B-B14F-4D97-AF65-F5344CB8AC3E}">
        <p14:creationId xmlns:p14="http://schemas.microsoft.com/office/powerpoint/2010/main" val="399769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E4AEA-9CE6-A8A5-2CA1-471EB76B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1834E8-31DA-0C5F-5FCF-357C465EF6F4}"/>
              </a:ext>
            </a:extLst>
          </p:cNvPr>
          <p:cNvSpPr/>
          <p:nvPr/>
        </p:nvSpPr>
        <p:spPr>
          <a:xfrm>
            <a:off x="0" y="6572250"/>
            <a:ext cx="12207240" cy="274320"/>
          </a:xfrm>
          <a:prstGeom prst="rect">
            <a:avLst/>
          </a:prstGeom>
          <a:solidFill>
            <a:srgbClr val="4B7D5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674777-1744-133A-8117-809120754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173" y="1320801"/>
            <a:ext cx="11278245" cy="4648096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25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 prevent a </a:t>
            </a:r>
            <a:r>
              <a:rPr lang="en-US" sz="2400" b="1" dirty="0"/>
              <a:t>climate disaster</a:t>
            </a:r>
            <a:r>
              <a:rPr lang="en-US" sz="2400" dirty="0"/>
              <a:t>, the player assumes the role of a </a:t>
            </a:r>
            <a:r>
              <a:rPr lang="en-US" sz="2400" b="1" dirty="0"/>
              <a:t>Time Traveler.</a:t>
            </a:r>
          </a:p>
          <a:p>
            <a:pPr marL="285750" indent="-285750">
              <a:lnSpc>
                <a:spcPct val="125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As </a:t>
            </a:r>
            <a:r>
              <a:rPr lang="en-US" sz="2400" b="1" dirty="0"/>
              <a:t>City Manager</a:t>
            </a:r>
            <a:r>
              <a:rPr lang="en-US" sz="2400" dirty="0"/>
              <a:t>, they must implement </a:t>
            </a:r>
            <a:r>
              <a:rPr lang="en-US" sz="2400" b="1" dirty="0"/>
              <a:t>carbon capture solutions</a:t>
            </a:r>
            <a:r>
              <a:rPr lang="en-US" sz="2400" dirty="0"/>
              <a:t> while balancing </a:t>
            </a:r>
            <a:r>
              <a:rPr lang="en-US" sz="2400" b="1" dirty="0"/>
              <a:t>community happiness</a:t>
            </a:r>
            <a:r>
              <a:rPr lang="en-US" sz="2400" dirty="0"/>
              <a:t>.</a:t>
            </a:r>
          </a:p>
          <a:p>
            <a:pPr marL="285750" indent="-285750">
              <a:lnSpc>
                <a:spcPct val="125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With just </a:t>
            </a:r>
            <a:r>
              <a:rPr lang="en-US" sz="2400" b="1" dirty="0"/>
              <a:t>20 minutes</a:t>
            </a:r>
            <a:r>
              <a:rPr lang="en-US" sz="2400" dirty="0"/>
              <a:t> to shape </a:t>
            </a:r>
            <a:r>
              <a:rPr lang="en-US" sz="2400" b="1" dirty="0"/>
              <a:t>20 years</a:t>
            </a:r>
            <a:r>
              <a:rPr lang="en-US" sz="2400" dirty="0"/>
              <a:t>, every </a:t>
            </a:r>
            <a:r>
              <a:rPr lang="en-US" sz="2400" b="1" dirty="0"/>
              <a:t>decision</a:t>
            </a:r>
            <a:r>
              <a:rPr lang="en-US" sz="2400" dirty="0"/>
              <a:t> counts.</a:t>
            </a:r>
          </a:p>
          <a:p>
            <a:pPr marL="285750" indent="-285750">
              <a:lnSpc>
                <a:spcPct val="125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Will the player rise to the </a:t>
            </a:r>
            <a:r>
              <a:rPr lang="en-US" sz="2400" b="1" dirty="0"/>
              <a:t>challenge</a:t>
            </a:r>
            <a:r>
              <a:rPr lang="en-US" sz="2400" dirty="0"/>
              <a:t>, or will </a:t>
            </a:r>
            <a:r>
              <a:rPr lang="en-US" sz="2400" b="1" dirty="0"/>
              <a:t>history repeat itself</a:t>
            </a:r>
            <a:r>
              <a:rPr lang="en-US" sz="2400" dirty="0"/>
              <a:t>?</a:t>
            </a:r>
          </a:p>
          <a:p>
            <a:pPr marL="285750" indent="-285750">
              <a:lnSpc>
                <a:spcPct val="125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fate of the </a:t>
            </a:r>
            <a:r>
              <a:rPr lang="en-US" sz="2400" b="1" dirty="0"/>
              <a:t>city</a:t>
            </a:r>
            <a:r>
              <a:rPr lang="en-US" sz="2400" dirty="0"/>
              <a:t>—and the </a:t>
            </a:r>
            <a:r>
              <a:rPr lang="en-US" sz="2400" b="1" dirty="0"/>
              <a:t>planet</a:t>
            </a:r>
            <a:r>
              <a:rPr lang="en-US" sz="2400" dirty="0"/>
              <a:t>—is in their hands. Build a </a:t>
            </a:r>
            <a:r>
              <a:rPr lang="en-US" sz="2400" b="1" dirty="0"/>
              <a:t>sustainable future</a:t>
            </a:r>
            <a:r>
              <a:rPr lang="en-US" sz="2400" dirty="0"/>
              <a:t> or face the consequences.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A5E9BE0-B6D7-B82E-DB85-94523964E750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Narrative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7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903F6-A13A-035F-6C8F-C92E85617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9BDCF4-CF9D-4A1A-1F01-03729A810258}"/>
              </a:ext>
            </a:extLst>
          </p:cNvPr>
          <p:cNvSpPr/>
          <p:nvPr/>
        </p:nvSpPr>
        <p:spPr>
          <a:xfrm>
            <a:off x="0" y="6572250"/>
            <a:ext cx="12207240" cy="2743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D5E29-5DFD-3022-FBCD-3982B6290D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173" y="1320801"/>
            <a:ext cx="11278245" cy="484909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en-US" dirty="0"/>
              <a:t>🏙️ Manage </a:t>
            </a:r>
            <a:r>
              <a:rPr lang="en-US" b="1" dirty="0"/>
              <a:t>carbon emissions</a:t>
            </a:r>
            <a:r>
              <a:rPr lang="en-US" dirty="0"/>
              <a:t>, </a:t>
            </a:r>
            <a:r>
              <a:rPr lang="en-US" b="1" dirty="0"/>
              <a:t>budgets</a:t>
            </a:r>
            <a:r>
              <a:rPr lang="en-US" dirty="0"/>
              <a:t>, and </a:t>
            </a:r>
            <a:r>
              <a:rPr lang="en-US" b="1" dirty="0"/>
              <a:t>community happiness</a:t>
            </a:r>
            <a:r>
              <a:rPr lang="en-US" dirty="0"/>
              <a:t> in a city-building simulation.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b="1" dirty="0"/>
              <a:t>⚖️ Balance economic growth </a:t>
            </a:r>
            <a:r>
              <a:rPr lang="en-US" dirty="0"/>
              <a:t>with </a:t>
            </a:r>
            <a:r>
              <a:rPr lang="en-US" b="1" dirty="0"/>
              <a:t>environmental responsibility</a:t>
            </a:r>
            <a:r>
              <a:rPr lang="en-US" dirty="0"/>
              <a:t>, making decisions that have </a:t>
            </a:r>
            <a:r>
              <a:rPr lang="en-US" b="1" dirty="0"/>
              <a:t>real-time consequences</a:t>
            </a:r>
            <a:r>
              <a:rPr lang="en-US" dirty="0"/>
              <a:t>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dirty="0"/>
              <a:t>🚧 </a:t>
            </a:r>
            <a:r>
              <a:rPr lang="en-US" b="1" dirty="0"/>
              <a:t>Tough choices </a:t>
            </a:r>
            <a:r>
              <a:rPr lang="en-US" dirty="0"/>
              <a:t>like building roads (increasing emissions) versus implementing  </a:t>
            </a:r>
            <a:r>
              <a:rPr lang="en-US" b="1" dirty="0"/>
              <a:t>CCUS solutions </a:t>
            </a:r>
            <a:r>
              <a:rPr lang="en-US" dirty="0"/>
              <a:t>or planting trees (with a cost).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dirty="0"/>
              <a:t>😊 </a:t>
            </a:r>
            <a:r>
              <a:rPr lang="en-US" b="1" dirty="0"/>
              <a:t>Community happiness </a:t>
            </a:r>
            <a:r>
              <a:rPr lang="en-US" dirty="0"/>
              <a:t>directly impacts the </a:t>
            </a:r>
            <a:r>
              <a:rPr lang="en-US" b="1" dirty="0"/>
              <a:t>budget</a:t>
            </a:r>
            <a:r>
              <a:rPr lang="en-US" dirty="0"/>
              <a:t>, enabling or restricting </a:t>
            </a:r>
            <a:r>
              <a:rPr lang="en-US" b="1" dirty="0"/>
              <a:t>carbon capture solutions</a:t>
            </a:r>
            <a:r>
              <a:rPr lang="en-US" dirty="0"/>
              <a:t>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dirty="0"/>
              <a:t>📚 Introduces players to </a:t>
            </a:r>
            <a:r>
              <a:rPr lang="en-US" b="1" dirty="0"/>
              <a:t>CCUS strategies</a:t>
            </a:r>
            <a:r>
              <a:rPr lang="en-US" dirty="0"/>
              <a:t>, providing players with the tools to </a:t>
            </a:r>
            <a:r>
              <a:rPr lang="en-US" b="1" dirty="0"/>
              <a:t>learn about sustainability.</a:t>
            </a:r>
          </a:p>
          <a:p>
            <a:pPr marL="0" indent="0">
              <a:lnSpc>
                <a:spcPct val="135000"/>
              </a:lnSpc>
              <a:buNone/>
            </a:pPr>
            <a:r>
              <a:rPr lang="en-US" dirty="0"/>
              <a:t>⏱️ </a:t>
            </a:r>
            <a:r>
              <a:rPr lang="en-US" b="1" dirty="0"/>
              <a:t>20-minute</a:t>
            </a:r>
            <a:r>
              <a:rPr lang="en-US" dirty="0"/>
              <a:t> playthrough designed for quick, impactful learning on balancing growth and sustainability.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A72912-D02C-0DF7-2BA6-1D6276A70B3C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GAmeplay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89CAD-6BCC-CA70-1568-8B5D80B6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F9117459-2396-A337-A85A-1ADCB2D37A25}"/>
              </a:ext>
            </a:extLst>
          </p:cNvPr>
          <p:cNvSpPr txBox="1">
            <a:spLocks/>
          </p:cNvSpPr>
          <p:nvPr/>
        </p:nvSpPr>
        <p:spPr>
          <a:xfrm>
            <a:off x="461173" y="72518"/>
            <a:ext cx="10837065" cy="1137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Gameplay Loop</a:t>
            </a:r>
            <a:endParaRPr lang="en-US" dirty="0"/>
          </a:p>
        </p:txBody>
      </p:sp>
      <p:pic>
        <p:nvPicPr>
          <p:cNvPr id="8" name="Picture 7" descr="A drawing of a cartoon&#10;&#10;AI-generated content may be incorrect.">
            <a:extLst>
              <a:ext uri="{FF2B5EF4-FFF2-40B4-BE49-F238E27FC236}">
                <a16:creationId xmlns:a16="http://schemas.microsoft.com/office/drawing/2014/main" id="{23BED631-569B-F83F-E645-6C04A6F1C4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00"/>
          <a:stretch/>
        </p:blipFill>
        <p:spPr>
          <a:xfrm>
            <a:off x="375979" y="1392844"/>
            <a:ext cx="8624898" cy="50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98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">
      <a:majorFont>
        <a:latin typeface="Roboto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3ff309-368b-4509-b2d8-35ecf2f77b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155C9FCC81C64BA80373E8BE119F14" ma:contentTypeVersion="6" ma:contentTypeDescription="Create a new document." ma:contentTypeScope="" ma:versionID="25fa44ff08625ab0766dead248451790">
  <xsd:schema xmlns:xsd="http://www.w3.org/2001/XMLSchema" xmlns:xs="http://www.w3.org/2001/XMLSchema" xmlns:p="http://schemas.microsoft.com/office/2006/metadata/properties" xmlns:ns3="f23ff309-368b-4509-b2d8-35ecf2f77b8c" targetNamespace="http://schemas.microsoft.com/office/2006/metadata/properties" ma:root="true" ma:fieldsID="8ce603851bf348efa2515805d85d8e55" ns3:_="">
    <xsd:import namespace="f23ff309-368b-4509-b2d8-35ecf2f77b8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ff309-368b-4509-b2d8-35ecf2f77b8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f23ff309-368b-4509-b2d8-35ecf2f77b8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98563-96DC-4B2C-A6D6-810ACBF35B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3ff309-368b-4509-b2d8-35ecf2f77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{EF754048-B952-4851-A241-290184051894}tf16411248_win32</Template>
  <TotalTime>414</TotalTime>
  <Words>1012</Words>
  <Application>Microsoft Office PowerPoint</Application>
  <PresentationFormat>Widescreen</PresentationFormat>
  <Paragraphs>117</Paragraphs>
  <Slides>17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Baguet Script</vt:lpstr>
      <vt:lpstr>Calibri</vt:lpstr>
      <vt:lpstr>Caveat Brush</vt:lpstr>
      <vt:lpstr>Open Sans</vt:lpstr>
      <vt:lpstr>Roboto Black</vt:lpstr>
      <vt:lpstr>Custom</vt:lpstr>
      <vt:lpstr>PowerPoint Presentation</vt:lpstr>
      <vt:lpstr>PowerPoint Presentation</vt:lpstr>
      <vt:lpstr>Untitled CCUS Game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Phase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Hickman, Zach</dc:creator>
  <cp:lastModifiedBy>Taghavi-Burris, Akram</cp:lastModifiedBy>
  <cp:revision>6</cp:revision>
  <dcterms:created xsi:type="dcterms:W3CDTF">2025-02-07T21:27:25Z</dcterms:created>
  <dcterms:modified xsi:type="dcterms:W3CDTF">2025-02-08T08:47:11Z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0x0101009B155C9FCC81C64BA80373E8BE119F14</vt:lpwstr>
  </property>
</Properties>
</file>